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1"/>
  </p:sldMasterIdLst>
  <p:sldIdLst>
    <p:sldId id="256" r:id="rId2"/>
    <p:sldId id="258" r:id="rId3"/>
    <p:sldId id="261" r:id="rId4"/>
    <p:sldId id="260" r:id="rId5"/>
    <p:sldId id="262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7" r:id="rId18"/>
    <p:sldId id="280" r:id="rId19"/>
    <p:sldId id="283" r:id="rId20"/>
    <p:sldId id="266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35" autoAdjust="0"/>
    <p:restoredTop sz="94630"/>
  </p:normalViewPr>
  <p:slideViewPr>
    <p:cSldViewPr snapToGrid="0">
      <p:cViewPr varScale="1">
        <p:scale>
          <a:sx n="92" d="100"/>
          <a:sy n="92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9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4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0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53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3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47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07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42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3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6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471A834-4F3C-4AF9-9C74-05EC35A0F292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03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7/13/18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56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198" y="3788167"/>
            <a:ext cx="10575898" cy="880815"/>
          </a:xfrm>
        </p:spPr>
        <p:txBody>
          <a:bodyPr>
            <a:normAutofit/>
          </a:bodyPr>
          <a:lstStyle/>
          <a:p>
            <a:r>
              <a:rPr lang="en-US" sz="4800" dirty="0"/>
              <a:t>Anomaly Detection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125" y="2881745"/>
            <a:ext cx="9144000" cy="51261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648454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96E9-CE31-4160-B0F1-EED31ADB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27D20-708C-4667-A6DD-884E6D088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406" y="1221067"/>
            <a:ext cx="6674591" cy="437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78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7F0EA-A3A7-4D22-BC49-EBA00DCAB9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69" y="1081610"/>
            <a:ext cx="4066752" cy="4755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36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8F1D4-E7A2-482E-8982-18D29046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294" y="804519"/>
            <a:ext cx="5839327" cy="10082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DBB16-CF28-4B69-A162-5B0C2017CF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90" y="804519"/>
            <a:ext cx="6688667" cy="3982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26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7144-B443-49D4-8058-9B5FE42A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A9DD8-A927-4401-89E2-1BBF72D38E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84" y="804519"/>
            <a:ext cx="6517217" cy="389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D12573-01A9-824D-88DF-BCFA3D2A9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2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B00E-4F3C-4FD6-B556-C4978AB6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FC511-63E0-4E9B-A9BF-A724D7319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91" y="2019723"/>
            <a:ext cx="5734050" cy="3726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95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A83B-8F6E-4C7B-AE92-44CF0506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Detection Outliers in Univariate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612EA-C7EB-49B7-9A26-1BDF2E566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Sigma Rule</a:t>
            </a:r>
          </a:p>
          <a:p>
            <a:r>
              <a:rPr lang="en-US" dirty="0"/>
              <a:t>Median absolute deviation Rule</a:t>
            </a:r>
          </a:p>
          <a:p>
            <a:r>
              <a:rPr lang="en-US" dirty="0"/>
              <a:t>Boxplot Rule</a:t>
            </a:r>
          </a:p>
        </p:txBody>
      </p:sp>
    </p:spTree>
    <p:extLst>
      <p:ext uri="{BB962C8B-B14F-4D97-AF65-F5344CB8AC3E}">
        <p14:creationId xmlns:p14="http://schemas.microsoft.com/office/powerpoint/2010/main" val="272487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3DC0-38B6-4236-B869-05EE70E6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Detection Outliers in Multivariate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5026-088C-49CA-A87B-01099DE2E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LOF: Identifying Density-Based Local Outliers</a:t>
            </a:r>
          </a:p>
          <a:p>
            <a:r>
              <a:rPr lang="en-US" dirty="0"/>
              <a:t>Angle-Based Outlier Detection in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3147621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54A5-8599-D849-A841-108A1CF2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4509-1568-654E-968A-D1DBE14A8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b="1" dirty="0"/>
              <a:t>Labeled (</a:t>
            </a:r>
            <a:r>
              <a:rPr lang="en-US" dirty="0"/>
              <a:t>outlier is 1... normal is 0)</a:t>
            </a:r>
          </a:p>
          <a:p>
            <a:pPr lvl="1"/>
            <a:r>
              <a:rPr lang="en-US" b="1" dirty="0"/>
              <a:t>Is Skewed  (</a:t>
            </a:r>
            <a:r>
              <a:rPr lang="en-US" dirty="0"/>
              <a:t>toward normal)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4F381AD7-75ED-7041-88C0-E12F1F83D4B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3301206"/>
            <a:ext cx="3814445" cy="2619375"/>
          </a:xfrm>
          <a:prstGeom prst="rect">
            <a:avLst/>
          </a:prstGeom>
          <a:ln/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2E3AFC35-2BEA-4F42-80EF-0FD9C4466F8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934445" y="3489483"/>
            <a:ext cx="7000875" cy="22428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6298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54A5-8599-D849-A841-108A1CF2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4509-1568-654E-968A-D1DBE14A8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740421" cy="3927868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 dirty="0"/>
              <a:t>Logistic Regression with </a:t>
            </a:r>
            <a:r>
              <a:rPr lang="en-US" sz="5600" b="1" dirty="0" err="1"/>
              <a:t>undersampling</a:t>
            </a:r>
            <a:r>
              <a:rPr lang="en-US" sz="5600" dirty="0"/>
              <a:t>:</a:t>
            </a:r>
          </a:p>
          <a:p>
            <a:r>
              <a:rPr lang="en-US" sz="5600" b="1" dirty="0" err="1"/>
              <a:t>Undersampling</a:t>
            </a:r>
            <a:r>
              <a:rPr lang="en-US" sz="5600" b="1" dirty="0"/>
              <a:t> is reducing the size of the dominate dataset so that it matches the subordinate dataset and then training your model on it.</a:t>
            </a:r>
            <a:endParaRPr lang="en-US" sz="4400" dirty="0"/>
          </a:p>
          <a:p>
            <a:r>
              <a:rPr lang="en-US" sz="5600" dirty="0"/>
              <a:t>Positive: emphasizes what makes up the subordinate dataset to the model</a:t>
            </a:r>
          </a:p>
          <a:p>
            <a:r>
              <a:rPr lang="en-US" sz="5600" dirty="0"/>
              <a:t>Negative: loses emphasis on what makes up the dominate dataset </a:t>
            </a:r>
          </a:p>
          <a:p>
            <a:pPr lvl="0"/>
            <a:r>
              <a:rPr lang="en-US" sz="5600" dirty="0"/>
              <a:t>Accuracy = (TP+TN)/total</a:t>
            </a:r>
          </a:p>
          <a:p>
            <a:pPr lvl="0"/>
            <a:r>
              <a:rPr lang="en-US" sz="5600" dirty="0"/>
              <a:t>Precision = TP/(TP+FP)</a:t>
            </a:r>
          </a:p>
          <a:p>
            <a:pPr lvl="0"/>
            <a:r>
              <a:rPr lang="en-US" sz="5600" dirty="0"/>
              <a:t>Recall = TP/(TP+FN)</a:t>
            </a:r>
          </a:p>
          <a:p>
            <a:r>
              <a:rPr lang="en-US" sz="5600" dirty="0"/>
              <a:t>Number transactions train </a:t>
            </a:r>
            <a:r>
              <a:rPr lang="en-US" sz="5600" dirty="0" err="1"/>
              <a:t>undersample</a:t>
            </a:r>
            <a:r>
              <a:rPr lang="en-US" sz="5600" dirty="0"/>
              <a:t> dataset:  688</a:t>
            </a:r>
            <a:br>
              <a:rPr lang="en-US" sz="5600" dirty="0"/>
            </a:br>
            <a:r>
              <a:rPr lang="en-US" sz="5600" dirty="0"/>
              <a:t>Number transactions test </a:t>
            </a:r>
            <a:r>
              <a:rPr lang="en-US" sz="5600" dirty="0" err="1"/>
              <a:t>undersample</a:t>
            </a:r>
            <a:r>
              <a:rPr lang="en-US" sz="5600" dirty="0"/>
              <a:t> dataset:  296</a:t>
            </a:r>
            <a:br>
              <a:rPr lang="en-US" sz="5600" dirty="0"/>
            </a:br>
            <a:r>
              <a:rPr lang="en-US" sz="5600" dirty="0"/>
              <a:t>Total number of </a:t>
            </a:r>
            <a:r>
              <a:rPr lang="en-US" sz="5600" dirty="0" err="1"/>
              <a:t>undersample</a:t>
            </a:r>
            <a:r>
              <a:rPr lang="en-US" sz="5600" dirty="0"/>
              <a:t> transactions:  984  (442 - 0 and 442 - 1)</a:t>
            </a:r>
          </a:p>
          <a:p>
            <a:r>
              <a:rPr lang="en-US" sz="5600" dirty="0"/>
              <a:t>Train over </a:t>
            </a:r>
            <a:r>
              <a:rPr lang="en-US" sz="5600" dirty="0" err="1"/>
              <a:t>undersampled</a:t>
            </a:r>
            <a:r>
              <a:rPr lang="en-US" sz="5600" dirty="0"/>
              <a:t> training and Predict over </a:t>
            </a:r>
            <a:r>
              <a:rPr lang="en-US" sz="5600" dirty="0" err="1"/>
              <a:t>undersampled</a:t>
            </a:r>
            <a:r>
              <a:rPr lang="en-US" sz="5600" dirty="0"/>
              <a:t> test:</a:t>
            </a:r>
          </a:p>
          <a:p>
            <a:r>
              <a:rPr lang="en-US" sz="5600" dirty="0"/>
              <a:t>Recall:  </a:t>
            </a:r>
            <a:r>
              <a:rPr lang="en-US" sz="5600" b="1" dirty="0"/>
              <a:t>0.938775510204</a:t>
            </a:r>
            <a:endParaRPr lang="en-US" sz="5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54A5-8599-D849-A841-108A1CF2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9FB6F4D-209A-5B44-961E-45BD3F51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DD29FB-3501-5E40-9F8D-33F5F1A41201}"/>
              </a:ext>
            </a:extLst>
          </p:cNvPr>
          <p:cNvSpPr txBox="1">
            <a:spLocks/>
          </p:cNvSpPr>
          <p:nvPr/>
        </p:nvSpPr>
        <p:spPr>
          <a:xfrm>
            <a:off x="1332085" y="4041134"/>
            <a:ext cx="2940050" cy="832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Confusion Matrix-1</a:t>
            </a:r>
          </a:p>
        </p:txBody>
      </p:sp>
      <p:pic>
        <p:nvPicPr>
          <p:cNvPr id="16" name="Picture Placeholder 14">
            <a:extLst>
              <a:ext uri="{FF2B5EF4-FFF2-40B4-BE49-F238E27FC236}">
                <a16:creationId xmlns:a16="http://schemas.microsoft.com/office/drawing/2014/main" id="{1E701DD1-F20B-D142-9A80-DC55B1BF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69" b="13269"/>
          <a:stretch>
            <a:fillRect/>
          </a:stretch>
        </p:blipFill>
        <p:spPr>
          <a:xfrm>
            <a:off x="886691" y="2114314"/>
            <a:ext cx="3260753" cy="1860212"/>
          </a:xfrm>
          <a:prstGeom prst="roundRect">
            <a:avLst>
              <a:gd name="adj" fmla="val 1858"/>
            </a:avLst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C99494A-975E-C04E-A060-0E91412A1F51}"/>
              </a:ext>
            </a:extLst>
          </p:cNvPr>
          <p:cNvSpPr txBox="1">
            <a:spLocks/>
          </p:cNvSpPr>
          <p:nvPr/>
        </p:nvSpPr>
        <p:spPr>
          <a:xfrm>
            <a:off x="1340772" y="4617396"/>
            <a:ext cx="2940050" cy="65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Recall:  </a:t>
            </a:r>
            <a:r>
              <a:rPr lang="en-US" b="1"/>
              <a:t>0.938775510204</a:t>
            </a:r>
            <a:endParaRPr lang="en-US"/>
          </a:p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8B57F22-BF2F-DA44-B101-04E020E8FFAB}"/>
              </a:ext>
            </a:extLst>
          </p:cNvPr>
          <p:cNvSpPr txBox="1">
            <a:spLocks/>
          </p:cNvSpPr>
          <p:nvPr/>
        </p:nvSpPr>
        <p:spPr>
          <a:xfrm>
            <a:off x="4574282" y="4041134"/>
            <a:ext cx="2925240" cy="8326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Confusion</a:t>
            </a:r>
            <a:r>
              <a:rPr lang="en-US" dirty="0">
                <a:gradFill>
                  <a:gsLst>
                    <a:gs pos="36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Matrix - 2</a:t>
            </a:r>
          </a:p>
        </p:txBody>
      </p:sp>
      <p:pic>
        <p:nvPicPr>
          <p:cNvPr id="19" name="Picture Placeholder 16">
            <a:extLst>
              <a:ext uri="{FF2B5EF4-FFF2-40B4-BE49-F238E27FC236}">
                <a16:creationId xmlns:a16="http://schemas.microsoft.com/office/drawing/2014/main" id="{00B1EB3E-0625-7C4D-86BE-843A54D2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46" b="14046"/>
          <a:stretch>
            <a:fillRect/>
          </a:stretch>
        </p:blipFill>
        <p:spPr>
          <a:xfrm>
            <a:off x="4351410" y="2114314"/>
            <a:ext cx="3174710" cy="1860212"/>
          </a:xfrm>
          <a:prstGeom prst="roundRect">
            <a:avLst>
              <a:gd name="adj" fmla="val 1858"/>
            </a:avLst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F2A8D6D-2AA6-9F43-B840-B0D537C4B264}"/>
              </a:ext>
            </a:extLst>
          </p:cNvPr>
          <p:cNvSpPr txBox="1">
            <a:spLocks/>
          </p:cNvSpPr>
          <p:nvPr/>
        </p:nvSpPr>
        <p:spPr>
          <a:xfrm>
            <a:off x="4567644" y="4617396"/>
            <a:ext cx="2934406" cy="915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Recall:  </a:t>
            </a:r>
            <a:r>
              <a:rPr lang="en-US" b="1" dirty="0"/>
              <a:t>0.918367346939</a:t>
            </a:r>
            <a:endParaRPr lang="en-US" dirty="0"/>
          </a:p>
          <a:p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A225B25-A456-6743-A61F-0E766091B895}"/>
              </a:ext>
            </a:extLst>
          </p:cNvPr>
          <p:cNvSpPr txBox="1">
            <a:spLocks/>
          </p:cNvSpPr>
          <p:nvPr/>
        </p:nvSpPr>
        <p:spPr>
          <a:xfrm>
            <a:off x="8119016" y="4041134"/>
            <a:ext cx="2932113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gradFill>
                  <a:gsLst>
                    <a:gs pos="37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Confusion</a:t>
            </a:r>
            <a:r>
              <a:rPr lang="en-US" dirty="0">
                <a:gradFill>
                  <a:gsLst>
                    <a:gs pos="37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Matrix -3</a:t>
            </a:r>
          </a:p>
        </p:txBody>
      </p:sp>
      <p:pic>
        <p:nvPicPr>
          <p:cNvPr id="22" name="Picture Placeholder 18">
            <a:extLst>
              <a:ext uri="{FF2B5EF4-FFF2-40B4-BE49-F238E27FC236}">
                <a16:creationId xmlns:a16="http://schemas.microsoft.com/office/drawing/2014/main" id="{92083209-15DA-F64F-B403-A8AAE20C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541" b="19541"/>
          <a:stretch>
            <a:fillRect/>
          </a:stretch>
        </p:blipFill>
        <p:spPr>
          <a:xfrm>
            <a:off x="7730086" y="2114314"/>
            <a:ext cx="3010108" cy="1860212"/>
          </a:xfrm>
          <a:prstGeom prst="roundRect">
            <a:avLst>
              <a:gd name="adj" fmla="val 1858"/>
            </a:avLst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37974D30-7C2C-9443-BCAC-A8B8ED0EDC1C}"/>
              </a:ext>
            </a:extLst>
          </p:cNvPr>
          <p:cNvSpPr txBox="1">
            <a:spLocks/>
          </p:cNvSpPr>
          <p:nvPr/>
        </p:nvSpPr>
        <p:spPr>
          <a:xfrm>
            <a:off x="8115291" y="4617396"/>
            <a:ext cx="2624903" cy="915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Recall:  </a:t>
            </a:r>
            <a:r>
              <a:rPr lang="en-US" b="1" dirty="0"/>
              <a:t>0.619047619048</a:t>
            </a:r>
          </a:p>
        </p:txBody>
      </p:sp>
    </p:spTree>
    <p:extLst>
      <p:ext uri="{BB962C8B-B14F-4D97-AF65-F5344CB8AC3E}">
        <p14:creationId xmlns:p14="http://schemas.microsoft.com/office/powerpoint/2010/main" val="588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Bill Wilson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Nish Garg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Aditi Sharma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6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94D3-9801-CE4F-A699-B825214D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5BB61-1D35-FD48-BA64-B756B2096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724" y="1690688"/>
            <a:ext cx="6166459" cy="4472368"/>
          </a:xfrm>
        </p:spPr>
      </p:pic>
    </p:spTree>
    <p:extLst>
      <p:ext uri="{BB962C8B-B14F-4D97-AF65-F5344CB8AC3E}">
        <p14:creationId xmlns:p14="http://schemas.microsoft.com/office/powerpoint/2010/main" val="137758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330B70-63F7-FC44-A8BE-BC5F1AB67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6422" y="1579418"/>
            <a:ext cx="5412269" cy="3876374"/>
          </a:xfrm>
        </p:spPr>
      </p:pic>
    </p:spTree>
    <p:extLst>
      <p:ext uri="{BB962C8B-B14F-4D97-AF65-F5344CB8AC3E}">
        <p14:creationId xmlns:p14="http://schemas.microsoft.com/office/powerpoint/2010/main" val="378418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265325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Create a solution which is not product or industry specific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Self Learning and division of work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7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ML programming- Python, </a:t>
            </a:r>
            <a:r>
              <a:rPr lang="en-US" sz="5900" dirty="0" err="1"/>
              <a:t>mpu</a:t>
            </a:r>
            <a:r>
              <a:rPr lang="en-US" sz="5900" dirty="0"/>
              <a:t>, </a:t>
            </a:r>
            <a:r>
              <a:rPr lang="en-US" sz="5900" dirty="0" err="1"/>
              <a:t>scikit</a:t>
            </a:r>
            <a:r>
              <a:rPr lang="en-US" sz="5900" dirty="0"/>
              <a:t>-learn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JavaScript – D3, jQuery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UX design: HTML, CSS, Bootstrap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Flask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Heroku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www.kaggle.com</a:t>
            </a:r>
            <a:r>
              <a:rPr lang="en-US" sz="2800" dirty="0"/>
              <a:t>/</a:t>
            </a:r>
            <a:r>
              <a:rPr lang="en-US" sz="2800" dirty="0" err="1"/>
              <a:t>mlg-ulb</a:t>
            </a:r>
            <a:r>
              <a:rPr lang="en-US" sz="2800" dirty="0"/>
              <a:t>/</a:t>
            </a:r>
            <a:r>
              <a:rPr lang="en-US" sz="2800" dirty="0" err="1"/>
              <a:t>creditcardfraud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12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Interactive App</a:t>
            </a:r>
          </a:p>
        </p:txBody>
      </p:sp>
    </p:spTree>
    <p:extLst>
      <p:ext uri="{BB962C8B-B14F-4D97-AF65-F5344CB8AC3E}">
        <p14:creationId xmlns:p14="http://schemas.microsoft.com/office/powerpoint/2010/main" val="313963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3415B-8325-41AD-9964-B3BFAA97BE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1" y="2092036"/>
            <a:ext cx="7301346" cy="3906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54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AF8-77CA-4B4E-8223-B0337F6E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4614B-32EB-4F4B-A9A5-726312E9BC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34" y="2107565"/>
            <a:ext cx="6096000" cy="4065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69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27872-9961-470C-A639-4E2C5D86E8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806" y="804519"/>
            <a:ext cx="6262794" cy="4199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55333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{DF65BAB2-5A29-7646-92A6-EABA0E6D071E}tf10001119</Template>
  <TotalTime>527</TotalTime>
  <Words>233</Words>
  <Application>Microsoft Macintosh PowerPoint</Application>
  <PresentationFormat>Widescreen</PresentationFormat>
  <Paragraphs>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Gill Sans MT</vt:lpstr>
      <vt:lpstr>Wingdings</vt:lpstr>
      <vt:lpstr>Gallery</vt:lpstr>
      <vt:lpstr>Anomaly Detection Dashboard</vt:lpstr>
      <vt:lpstr>Team</vt:lpstr>
      <vt:lpstr>Initial Thoughts</vt:lpstr>
      <vt:lpstr>Technologies Used</vt:lpstr>
      <vt:lpstr>Data Source</vt:lpstr>
      <vt:lpstr>Demo</vt:lpstr>
      <vt:lpstr>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testing data</vt:lpstr>
      <vt:lpstr>Detection Outliers in Univariate space</vt:lpstr>
      <vt:lpstr>Detection Outliers in Multivariate space</vt:lpstr>
      <vt:lpstr>Supervised Learning</vt:lpstr>
      <vt:lpstr>Supervised Learning</vt:lpstr>
      <vt:lpstr>Supervised Learning</vt:lpstr>
      <vt:lpstr>Questions?</vt:lpstr>
      <vt:lpstr>PowerPoint Presentation</vt:lpstr>
    </vt:vector>
  </TitlesOfParts>
  <Company>Dell Inc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</dc:title>
  <dc:creator>Sharma, Aditi - Dell Team</dc:creator>
  <cp:lastModifiedBy>Microsoft Office User</cp:lastModifiedBy>
  <cp:revision>30</cp:revision>
  <dcterms:created xsi:type="dcterms:W3CDTF">2018-07-10T13:32:14Z</dcterms:created>
  <dcterms:modified xsi:type="dcterms:W3CDTF">2018-07-14T03:57:20Z</dcterms:modified>
</cp:coreProperties>
</file>